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Garamond" pitchFamily="18" charset="0"/>
              </a:rPr>
              <a:t>Reading</a:t>
            </a:r>
            <a:r>
              <a:rPr lang="en-US" b="1" dirty="0" smtClean="0">
                <a:latin typeface="Garamond" pitchFamily="18" charset="0"/>
              </a:rPr>
              <a:t> </a:t>
            </a:r>
            <a:r>
              <a:rPr lang="en-US" b="1" dirty="0">
                <a:latin typeface="Garamond" pitchFamily="18" charset="0"/>
              </a:rPr>
              <a:t>Novels: Critical Reflection and Interpretive Abilities</a:t>
            </a:r>
            <a:r>
              <a:rPr lang="en-US" dirty="0">
                <a:latin typeface="Garamond" pitchFamily="18" charset="0"/>
              </a:rPr>
              <a:t/>
            </a:r>
            <a:br>
              <a:rPr lang="en-US" dirty="0">
                <a:latin typeface="Garamond" pitchFamily="18" charset="0"/>
              </a:rPr>
            </a:br>
            <a:endParaRPr lang="en-US" dirty="0">
              <a:latin typeface="Garamond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Garamond" pitchFamily="18" charset="0"/>
              </a:rPr>
              <a:t>Dr. P. </a:t>
            </a:r>
            <a:r>
              <a:rPr lang="en-US" sz="2800" dirty="0" err="1">
                <a:solidFill>
                  <a:schemeClr val="tx1"/>
                </a:solidFill>
                <a:latin typeface="Garamond" pitchFamily="18" charset="0"/>
              </a:rPr>
              <a:t>Muralidhar</a:t>
            </a:r>
            <a:r>
              <a:rPr lang="en-US" sz="2800" dirty="0">
                <a:solidFill>
                  <a:schemeClr val="tx1"/>
                </a:solidFill>
                <a:latin typeface="Garamond" pitchFamily="18" charset="0"/>
              </a:rPr>
              <a:t> Sharma</a:t>
            </a:r>
          </a:p>
          <a:p>
            <a:r>
              <a:rPr lang="en-US" sz="2800" dirty="0">
                <a:solidFill>
                  <a:schemeClr val="tx1"/>
                </a:solidFill>
                <a:latin typeface="Garamond" pitchFamily="18" charset="0"/>
              </a:rPr>
              <a:t>Assistant Professor, School of English</a:t>
            </a:r>
          </a:p>
          <a:p>
            <a:r>
              <a:rPr lang="en-US" sz="2800" dirty="0" err="1">
                <a:solidFill>
                  <a:schemeClr val="tx1"/>
                </a:solidFill>
                <a:latin typeface="Garamond" pitchFamily="18" charset="0"/>
              </a:rPr>
              <a:t>Gangadhar</a:t>
            </a:r>
            <a:r>
              <a:rPr lang="en-US" sz="2800" dirty="0">
                <a:solidFill>
                  <a:schemeClr val="tx1"/>
                </a:solidFill>
                <a:latin typeface="Garamond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aramond" pitchFamily="18" charset="0"/>
              </a:rPr>
              <a:t>Meher</a:t>
            </a:r>
            <a:r>
              <a:rPr lang="en-US" sz="2800" dirty="0">
                <a:solidFill>
                  <a:schemeClr val="tx1"/>
                </a:solidFill>
                <a:latin typeface="Garamond" pitchFamily="18" charset="0"/>
              </a:rPr>
              <a:t> University</a:t>
            </a:r>
          </a:p>
          <a:p>
            <a:r>
              <a:rPr lang="en-US" sz="2800" dirty="0" err="1">
                <a:solidFill>
                  <a:schemeClr val="tx1"/>
                </a:solidFill>
                <a:latin typeface="Garamond" pitchFamily="18" charset="0"/>
              </a:rPr>
              <a:t>Sambalpur</a:t>
            </a:r>
            <a:endParaRPr lang="en-US" sz="2800" dirty="0">
              <a:solidFill>
                <a:schemeClr val="tx1"/>
              </a:solidFill>
              <a:latin typeface="Garamond" pitchFamily="18" charset="0"/>
            </a:endParaRPr>
          </a:p>
          <a:p>
            <a:r>
              <a:rPr lang="en-US" sz="2800" dirty="0">
                <a:solidFill>
                  <a:schemeClr val="tx1"/>
                </a:solidFill>
                <a:latin typeface="Garamond" pitchFamily="18" charset="0"/>
              </a:rPr>
              <a:t> </a:t>
            </a:r>
          </a:p>
          <a:p>
            <a:endParaRPr lang="en-US" sz="2800" dirty="0">
              <a:solidFill>
                <a:schemeClr val="tx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2484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dirty="0" smtClean="0"/>
              <a:t>4. </a:t>
            </a:r>
            <a:r>
              <a:rPr lang="en-US" sz="5500" u="sng" dirty="0">
                <a:latin typeface="Garamond" pitchFamily="18" charset="0"/>
              </a:rPr>
              <a:t>Images, symbols, </a:t>
            </a:r>
            <a:r>
              <a:rPr lang="en-US" sz="5500" u="sng" dirty="0" smtClean="0">
                <a:latin typeface="Garamond" pitchFamily="18" charset="0"/>
              </a:rPr>
              <a:t>metaphors:</a:t>
            </a:r>
          </a:p>
          <a:p>
            <a:pPr>
              <a:buFont typeface="Wingdings" pitchFamily="2" charset="2"/>
              <a:buChar char="Ø"/>
            </a:pPr>
            <a:r>
              <a:rPr lang="en-US" sz="5500" dirty="0" smtClean="0">
                <a:latin typeface="Garamond" pitchFamily="18" charset="0"/>
              </a:rPr>
              <a:t>Carry possibilities of interpretation</a:t>
            </a:r>
          </a:p>
          <a:p>
            <a:pPr>
              <a:buFont typeface="Wingdings" pitchFamily="2" charset="2"/>
              <a:buChar char="Ø"/>
            </a:pPr>
            <a:r>
              <a:rPr lang="en-US" sz="5500" dirty="0" smtClean="0">
                <a:latin typeface="Garamond" pitchFamily="18" charset="0"/>
              </a:rPr>
              <a:t>Central to fiction</a:t>
            </a:r>
          </a:p>
          <a:p>
            <a:pPr>
              <a:buFont typeface="Wingdings" pitchFamily="2" charset="2"/>
              <a:buChar char="Ø"/>
            </a:pPr>
            <a:r>
              <a:rPr lang="en-US" sz="5500" dirty="0" smtClean="0">
                <a:latin typeface="Garamond" pitchFamily="18" charset="0"/>
              </a:rPr>
              <a:t>Recur at regular intervals</a:t>
            </a:r>
          </a:p>
          <a:p>
            <a:pPr>
              <a:buFont typeface="Wingdings" pitchFamily="2" charset="2"/>
              <a:buChar char="Ø"/>
            </a:pPr>
            <a:r>
              <a:rPr lang="en-US" sz="5500" dirty="0" smtClean="0">
                <a:latin typeface="Garamond" pitchFamily="18" charset="0"/>
              </a:rPr>
              <a:t>Allusions, extended metaphors, mythical patterns</a:t>
            </a:r>
          </a:p>
          <a:p>
            <a:pPr>
              <a:buNone/>
            </a:pPr>
            <a:endParaRPr lang="en-US" sz="5500" dirty="0" smtClean="0"/>
          </a:p>
          <a:p>
            <a:pPr>
              <a:buNone/>
            </a:pPr>
            <a:endParaRPr lang="en-US" sz="5500" dirty="0"/>
          </a:p>
          <a:p>
            <a:pPr>
              <a:buNone/>
            </a:pPr>
            <a:r>
              <a:rPr lang="en-US" sz="5500" dirty="0" err="1">
                <a:latin typeface="Garamond" pitchFamily="18" charset="0"/>
              </a:rPr>
              <a:t>Eg</a:t>
            </a:r>
            <a:r>
              <a:rPr lang="en-US" sz="5500" dirty="0">
                <a:latin typeface="Garamond" pitchFamily="18" charset="0"/>
              </a:rPr>
              <a:t>. What specific purpose does the </a:t>
            </a:r>
            <a:r>
              <a:rPr lang="en-US" sz="5500" dirty="0" err="1">
                <a:latin typeface="Garamond" pitchFamily="18" charset="0"/>
              </a:rPr>
              <a:t>Icarus</a:t>
            </a:r>
            <a:r>
              <a:rPr lang="en-US" sz="5500" dirty="0">
                <a:latin typeface="Garamond" pitchFamily="18" charset="0"/>
              </a:rPr>
              <a:t> symbolism serve in </a:t>
            </a:r>
            <a:r>
              <a:rPr lang="en-US" sz="5500" dirty="0" smtClean="0">
                <a:latin typeface="Garamond" pitchFamily="18" charset="0"/>
              </a:rPr>
              <a:t>James Joyce’s </a:t>
            </a:r>
            <a:r>
              <a:rPr lang="en-US" sz="5500" i="1" dirty="0" smtClean="0">
                <a:latin typeface="Garamond" pitchFamily="18" charset="0"/>
              </a:rPr>
              <a:t>A Portrait of the Artist as a Young Man</a:t>
            </a:r>
            <a:r>
              <a:rPr lang="en-US" sz="5500" dirty="0" smtClean="0">
                <a:latin typeface="Garamond" pitchFamily="18" charset="0"/>
              </a:rPr>
              <a:t>?</a:t>
            </a:r>
            <a:endParaRPr lang="en-US" sz="5500" dirty="0">
              <a:latin typeface="Garamond" pitchFamily="18" charset="0"/>
            </a:endParaRPr>
          </a:p>
          <a:p>
            <a:pPr lvl="0"/>
            <a:r>
              <a:rPr lang="en-US" sz="5500" dirty="0">
                <a:latin typeface="Garamond" pitchFamily="18" charset="0"/>
              </a:rPr>
              <a:t>It is undeniably a symbol of sexual excess, leading Stephen to his adolescence sexual cravings</a:t>
            </a:r>
          </a:p>
          <a:p>
            <a:pPr lvl="0"/>
            <a:r>
              <a:rPr lang="en-US" sz="5500" dirty="0">
                <a:latin typeface="Garamond" pitchFamily="18" charset="0"/>
              </a:rPr>
              <a:t>It is undeniably representative of the failure of genius and suppression of individual will</a:t>
            </a:r>
          </a:p>
          <a:p>
            <a:pPr lvl="0"/>
            <a:r>
              <a:rPr lang="en-US" sz="5500" dirty="0">
                <a:latin typeface="Garamond" pitchFamily="18" charset="0"/>
              </a:rPr>
              <a:t>It is undeniably representative of a reactionary attitude and rebelliousness towards established religion</a:t>
            </a:r>
          </a:p>
          <a:p>
            <a:pPr lvl="0"/>
            <a:r>
              <a:rPr lang="en-US" sz="5500" dirty="0">
                <a:latin typeface="Garamond" pitchFamily="18" charset="0"/>
              </a:rPr>
              <a:t>It is undeniably representative of a reactionary attitude and rebelliousness towards accepted moral standards</a:t>
            </a:r>
          </a:p>
          <a:p>
            <a:pPr>
              <a:buNone/>
            </a:pPr>
            <a:r>
              <a:rPr lang="en-US" sz="5500" u="sng" dirty="0"/>
              <a:t> </a:t>
            </a:r>
            <a:endParaRPr lang="en-US" sz="5500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dirty="0" smtClean="0">
                <a:latin typeface="Garamond" pitchFamily="18" charset="0"/>
              </a:rPr>
              <a:t>5. </a:t>
            </a:r>
            <a:r>
              <a:rPr lang="en-US" sz="2800" u="sng" dirty="0">
                <a:latin typeface="Garamond" pitchFamily="18" charset="0"/>
              </a:rPr>
              <a:t>Ideological </a:t>
            </a:r>
            <a:r>
              <a:rPr lang="en-US" sz="2800" u="sng" dirty="0" smtClean="0">
                <a:latin typeface="Garamond" pitchFamily="18" charset="0"/>
              </a:rPr>
              <a:t>orientation: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Literature and Ideology </a:t>
            </a:r>
          </a:p>
          <a:p>
            <a:pPr>
              <a:buNone/>
            </a:pPr>
            <a:r>
              <a:rPr lang="en-US" sz="2800" dirty="0" smtClean="0">
                <a:latin typeface="Garamond" pitchFamily="18" charset="0"/>
              </a:rPr>
              <a:t>Terry Eagleton: “Art cannot be reduced to ideology; it </a:t>
            </a:r>
            <a:r>
              <a:rPr lang="en-US" sz="2800" smtClean="0">
                <a:latin typeface="Garamond" pitchFamily="18" charset="0"/>
              </a:rPr>
              <a:t>can only </a:t>
            </a:r>
            <a:r>
              <a:rPr lang="en-US" sz="2800" dirty="0" smtClean="0">
                <a:latin typeface="Garamond" pitchFamily="18" charset="0"/>
              </a:rPr>
              <a:t>have a special relationship to it”.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Indirectly/obliquely reflect dominant ideologies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Necessity to challenge “innocent” readings of novels by students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err="1" smtClean="0">
                <a:latin typeface="Garamond" pitchFamily="18" charset="0"/>
              </a:rPr>
              <a:t>Problematizing</a:t>
            </a:r>
            <a:r>
              <a:rPr lang="en-US" sz="2800" dirty="0" smtClean="0">
                <a:latin typeface="Garamond" pitchFamily="18" charset="0"/>
              </a:rPr>
              <a:t> with ideological debates</a:t>
            </a:r>
          </a:p>
          <a:p>
            <a:pPr>
              <a:buNone/>
            </a:pPr>
            <a:endParaRPr lang="en-US" sz="2800" dirty="0" smtClean="0">
              <a:latin typeface="Garamond" pitchFamily="18" charset="0"/>
            </a:endParaRPr>
          </a:p>
          <a:p>
            <a:pPr>
              <a:buNone/>
            </a:pPr>
            <a:r>
              <a:rPr lang="en-US" sz="2800" dirty="0" err="1" smtClean="0">
                <a:latin typeface="Garamond" pitchFamily="18" charset="0"/>
              </a:rPr>
              <a:t>Eg</a:t>
            </a:r>
            <a:r>
              <a:rPr lang="en-US" sz="2800" dirty="0" smtClean="0">
                <a:latin typeface="Garamond" pitchFamily="18" charset="0"/>
              </a:rPr>
              <a:t>. Oscar Wilde’s </a:t>
            </a:r>
            <a:r>
              <a:rPr lang="en-US" sz="2800" i="1" dirty="0" smtClean="0">
                <a:latin typeface="Garamond" pitchFamily="18" charset="0"/>
              </a:rPr>
              <a:t>The Picture of Dorian Gray</a:t>
            </a:r>
            <a:r>
              <a:rPr lang="en-US" sz="2800" dirty="0" smtClean="0">
                <a:latin typeface="Garamond" pitchFamily="18" charset="0"/>
              </a:rPr>
              <a:t> (challenges dominant Victorian ideologies and moral impulses) </a:t>
            </a:r>
          </a:p>
          <a:p>
            <a:pPr>
              <a:buNone/>
            </a:pPr>
            <a:r>
              <a:rPr lang="en-US" sz="2800" dirty="0" err="1" smtClean="0">
                <a:latin typeface="Garamond" pitchFamily="18" charset="0"/>
              </a:rPr>
              <a:t>Gustave</a:t>
            </a:r>
            <a:r>
              <a:rPr lang="en-US" sz="2800" dirty="0" smtClean="0">
                <a:latin typeface="Garamond" pitchFamily="18" charset="0"/>
              </a:rPr>
              <a:t> Flaubert’s </a:t>
            </a:r>
            <a:r>
              <a:rPr lang="en-US" sz="2800" i="1" dirty="0" smtClean="0">
                <a:latin typeface="Garamond" pitchFamily="18" charset="0"/>
              </a:rPr>
              <a:t>Madame Bovary </a:t>
            </a:r>
            <a:r>
              <a:rPr lang="en-US" sz="2800" dirty="0" smtClean="0">
                <a:latin typeface="Garamond" pitchFamily="18" charset="0"/>
              </a:rPr>
              <a:t>(vehemently challenges the aesthetic impulses of Romanticism. Emma Bovary is a symbol of the decaying Romantic order)</a:t>
            </a:r>
            <a:endParaRPr lang="en-US" sz="28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629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  <a:latin typeface="Garamond" pitchFamily="18" charset="0"/>
              </a:rPr>
              <a:t>Contd.</a:t>
            </a:r>
          </a:p>
          <a:p>
            <a:pPr>
              <a:buNone/>
            </a:pPr>
            <a:r>
              <a:rPr lang="en-US" sz="2400" dirty="0" err="1" smtClean="0">
                <a:solidFill>
                  <a:srgbClr val="FF0000"/>
                </a:solidFill>
                <a:latin typeface="Garamond" pitchFamily="18" charset="0"/>
              </a:rPr>
              <a:t>Eg</a:t>
            </a:r>
            <a:r>
              <a:rPr lang="en-US" sz="2400" dirty="0" smtClean="0">
                <a:solidFill>
                  <a:srgbClr val="FF0000"/>
                </a:solidFill>
                <a:latin typeface="Garamond" pitchFamily="18" charset="0"/>
              </a:rPr>
              <a:t>. How </a:t>
            </a:r>
            <a:r>
              <a:rPr lang="en-US" sz="2400" dirty="0">
                <a:solidFill>
                  <a:srgbClr val="FF0000"/>
                </a:solidFill>
                <a:latin typeface="Garamond" pitchFamily="18" charset="0"/>
              </a:rPr>
              <a:t>does Emma’s novel-reading </a:t>
            </a:r>
            <a:r>
              <a:rPr lang="en-US" sz="2400" dirty="0" smtClean="0">
                <a:solidFill>
                  <a:srgbClr val="FF0000"/>
                </a:solidFill>
                <a:latin typeface="Garamond" pitchFamily="18" charset="0"/>
              </a:rPr>
              <a:t>habit lead her to </a:t>
            </a:r>
            <a:r>
              <a:rPr lang="en-US" sz="2400" dirty="0">
                <a:solidFill>
                  <a:srgbClr val="FF0000"/>
                </a:solidFill>
                <a:latin typeface="Garamond" pitchFamily="18" charset="0"/>
              </a:rPr>
              <a:t>unforeseen disaster?</a:t>
            </a:r>
          </a:p>
          <a:p>
            <a:pPr lvl="0"/>
            <a:r>
              <a:rPr lang="en-US" sz="2400" dirty="0">
                <a:solidFill>
                  <a:srgbClr val="FF0000"/>
                </a:solidFill>
                <a:latin typeface="Garamond" pitchFamily="18" charset="0"/>
              </a:rPr>
              <a:t>She runs into debts in order to possess all the books she had wanted to consume on the sly</a:t>
            </a:r>
          </a:p>
          <a:p>
            <a:pPr lvl="0"/>
            <a:r>
              <a:rPr lang="en-US" sz="2400" dirty="0">
                <a:solidFill>
                  <a:srgbClr val="FF0000"/>
                </a:solidFill>
                <a:latin typeface="Garamond" pitchFamily="18" charset="0"/>
              </a:rPr>
              <a:t>She pictures a version of life </a:t>
            </a:r>
            <a:r>
              <a:rPr lang="en-US" sz="2400" dirty="0" err="1">
                <a:solidFill>
                  <a:srgbClr val="FF0000"/>
                </a:solidFill>
                <a:latin typeface="Garamond" pitchFamily="18" charset="0"/>
              </a:rPr>
              <a:t>moulded</a:t>
            </a:r>
            <a:r>
              <a:rPr lang="en-US" sz="2400" dirty="0">
                <a:solidFill>
                  <a:srgbClr val="FF0000"/>
                </a:solidFill>
                <a:latin typeface="Garamond" pitchFamily="18" charset="0"/>
              </a:rPr>
              <a:t> along the lines suggested by romantic fiction, thus allowing the boundaries between the real and the fictional to melt away</a:t>
            </a:r>
          </a:p>
          <a:p>
            <a:pPr lvl="0"/>
            <a:r>
              <a:rPr lang="en-US" sz="2400" dirty="0">
                <a:solidFill>
                  <a:srgbClr val="FF0000"/>
                </a:solidFill>
                <a:latin typeface="Garamond" pitchFamily="18" charset="0"/>
              </a:rPr>
              <a:t>She pictures a version of life </a:t>
            </a:r>
            <a:r>
              <a:rPr lang="en-US" sz="2400" dirty="0" err="1">
                <a:solidFill>
                  <a:srgbClr val="FF0000"/>
                </a:solidFill>
                <a:latin typeface="Garamond" pitchFamily="18" charset="0"/>
              </a:rPr>
              <a:t>moulded</a:t>
            </a:r>
            <a:r>
              <a:rPr lang="en-US" sz="2400" dirty="0">
                <a:solidFill>
                  <a:srgbClr val="FF0000"/>
                </a:solidFill>
                <a:latin typeface="Garamond" pitchFamily="18" charset="0"/>
              </a:rPr>
              <a:t> along the lines suggested by romantic fiction, thus realizing the unbridgeable gap between the real and the fictional </a:t>
            </a:r>
          </a:p>
          <a:p>
            <a:pPr lvl="0"/>
            <a:r>
              <a:rPr lang="en-US" sz="2400" dirty="0">
                <a:solidFill>
                  <a:srgbClr val="FF0000"/>
                </a:solidFill>
                <a:latin typeface="Garamond" pitchFamily="18" charset="0"/>
              </a:rPr>
              <a:t>Her novel-reading habit is largely misguided, and she chooses the wrong books to read in a culture which is mostly puritanical towards its attitude to reading</a:t>
            </a:r>
          </a:p>
          <a:p>
            <a:pPr>
              <a:buNone/>
            </a:pPr>
            <a:r>
              <a:rPr lang="en-US" sz="2400" u="sng" dirty="0">
                <a:solidFill>
                  <a:srgbClr val="FF0000"/>
                </a:solidFill>
                <a:latin typeface="Garamond" pitchFamily="18" charset="0"/>
              </a:rPr>
              <a:t>Or</a:t>
            </a:r>
            <a:endParaRPr lang="en-US" sz="2400" dirty="0">
              <a:solidFill>
                <a:srgbClr val="FF0000"/>
              </a:solidFill>
              <a:latin typeface="Garamond" pitchFamily="18" charset="0"/>
            </a:endParaRPr>
          </a:p>
          <a:p>
            <a:pPr>
              <a:buNone/>
            </a:pPr>
            <a:r>
              <a:rPr lang="en-US" sz="2400" dirty="0">
                <a:solidFill>
                  <a:srgbClr val="FF0000"/>
                </a:solidFill>
                <a:latin typeface="Garamond" pitchFamily="18" charset="0"/>
              </a:rPr>
              <a:t>In what ways is Emma an embodiment of “helpless romanticism”?</a:t>
            </a:r>
          </a:p>
          <a:p>
            <a:pPr>
              <a:buNone/>
            </a:pPr>
            <a:endParaRPr lang="en-US" sz="2400" dirty="0">
              <a:solidFill>
                <a:srgbClr val="FF0000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8229600" cy="460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4008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6. </a:t>
            </a:r>
            <a:r>
              <a:rPr lang="en-US" sz="3700" u="sng" dirty="0" smtClean="0">
                <a:latin typeface="Garamond" pitchFamily="18" charset="0"/>
              </a:rPr>
              <a:t>Prototypes, tropes:</a:t>
            </a:r>
            <a:r>
              <a:rPr lang="en-US" sz="3700" dirty="0" smtClean="0">
                <a:latin typeface="Garamond" pitchFamily="18" charset="0"/>
              </a:rPr>
              <a:t> </a:t>
            </a:r>
          </a:p>
          <a:p>
            <a:pPr>
              <a:buNone/>
            </a:pPr>
            <a:endParaRPr lang="en-US" sz="3700" dirty="0" smtClean="0">
              <a:latin typeface="Garamond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700" dirty="0" smtClean="0">
                <a:latin typeface="Garamond" pitchFamily="18" charset="0"/>
              </a:rPr>
              <a:t>Socio-cultural models</a:t>
            </a:r>
          </a:p>
          <a:p>
            <a:pPr>
              <a:buFont typeface="Wingdings" pitchFamily="2" charset="2"/>
              <a:buChar char="Ø"/>
            </a:pPr>
            <a:r>
              <a:rPr lang="en-US" sz="3700" dirty="0" smtClean="0">
                <a:latin typeface="Garamond" pitchFamily="18" charset="0"/>
              </a:rPr>
              <a:t>Relationship with the outer world</a:t>
            </a:r>
          </a:p>
          <a:p>
            <a:pPr>
              <a:buFont typeface="Wingdings" pitchFamily="2" charset="2"/>
              <a:buChar char="Ø"/>
            </a:pPr>
            <a:r>
              <a:rPr lang="en-US" sz="3700" dirty="0" smtClean="0">
                <a:latin typeface="Garamond" pitchFamily="18" charset="0"/>
              </a:rPr>
              <a:t>Engender broader perspectives </a:t>
            </a:r>
          </a:p>
          <a:p>
            <a:pPr>
              <a:buFont typeface="Wingdings" pitchFamily="2" charset="2"/>
              <a:buChar char="Ø"/>
            </a:pPr>
            <a:endParaRPr lang="en-US" sz="3700" dirty="0" smtClean="0">
              <a:latin typeface="Garamond" pitchFamily="18" charset="0"/>
            </a:endParaRPr>
          </a:p>
          <a:p>
            <a:pPr>
              <a:buNone/>
            </a:pPr>
            <a:r>
              <a:rPr lang="en-US" sz="3700" dirty="0" err="1" smtClean="0">
                <a:latin typeface="Garamond" pitchFamily="18" charset="0"/>
              </a:rPr>
              <a:t>Eg</a:t>
            </a:r>
            <a:r>
              <a:rPr lang="en-US" sz="3700" dirty="0" smtClean="0">
                <a:latin typeface="Garamond" pitchFamily="18" charset="0"/>
              </a:rPr>
              <a:t>. Which of the following statements is true of </a:t>
            </a:r>
            <a:r>
              <a:rPr lang="en-US" sz="3700" i="1" dirty="0" smtClean="0">
                <a:latin typeface="Garamond" pitchFamily="18" charset="0"/>
              </a:rPr>
              <a:t>Madame Bovary?</a:t>
            </a:r>
            <a:endParaRPr lang="en-US" sz="3700" dirty="0" smtClean="0">
              <a:latin typeface="Garamond" pitchFamily="18" charset="0"/>
            </a:endParaRPr>
          </a:p>
          <a:p>
            <a:pPr lvl="0"/>
            <a:r>
              <a:rPr lang="en-US" sz="3700" dirty="0" smtClean="0">
                <a:latin typeface="Garamond" pitchFamily="18" charset="0"/>
              </a:rPr>
              <a:t>The novel is a profound comment on the moral consequences of fallen womanhood, embodied in the eponymous character.</a:t>
            </a:r>
          </a:p>
          <a:p>
            <a:pPr lvl="0"/>
            <a:r>
              <a:rPr lang="en-US" sz="3700" dirty="0" smtClean="0">
                <a:latin typeface="Garamond" pitchFamily="18" charset="0"/>
              </a:rPr>
              <a:t>The novel espouses the cause of women’s emancipation, embodied in the eponymous character.</a:t>
            </a:r>
          </a:p>
          <a:p>
            <a:pPr lvl="0"/>
            <a:r>
              <a:rPr lang="en-US" sz="3700" dirty="0" smtClean="0">
                <a:latin typeface="Garamond" pitchFamily="18" charset="0"/>
              </a:rPr>
              <a:t>Set in France, the novel is a detailed examination of the trials and tribulations in the life of a virtuous woman, Emma Bovary.</a:t>
            </a:r>
          </a:p>
          <a:p>
            <a:pPr lvl="0"/>
            <a:r>
              <a:rPr lang="en-US" sz="3700" dirty="0" smtClean="0">
                <a:latin typeface="Garamond" pitchFamily="18" charset="0"/>
              </a:rPr>
              <a:t>The novel is involved in an episodic detailing of the monogamous romantic relationship between Emma and Charles Bovary.</a:t>
            </a:r>
            <a:endParaRPr lang="en-US" sz="3700" u="sng" dirty="0" smtClean="0">
              <a:latin typeface="Garamond" pitchFamily="18" charset="0"/>
            </a:endParaRPr>
          </a:p>
          <a:p>
            <a:pPr>
              <a:buNone/>
            </a:pPr>
            <a:r>
              <a:rPr lang="en-US" sz="3700" u="sng" dirty="0" smtClean="0">
                <a:latin typeface="Garamond" pitchFamily="18" charset="0"/>
              </a:rPr>
              <a:t>Or</a:t>
            </a:r>
            <a:endParaRPr lang="en-US" sz="3700" dirty="0" smtClean="0">
              <a:latin typeface="Garamond" pitchFamily="18" charset="0"/>
            </a:endParaRPr>
          </a:p>
          <a:p>
            <a:pPr>
              <a:buNone/>
            </a:pPr>
            <a:r>
              <a:rPr lang="en-US" sz="3700" dirty="0" err="1" smtClean="0">
                <a:latin typeface="Garamond" pitchFamily="18" charset="0"/>
              </a:rPr>
              <a:t>Eg</a:t>
            </a:r>
            <a:r>
              <a:rPr lang="en-US" sz="3700" dirty="0" smtClean="0">
                <a:latin typeface="Garamond" pitchFamily="18" charset="0"/>
              </a:rPr>
              <a:t>. Comment on the trope of chaste womanhood in </a:t>
            </a:r>
            <a:r>
              <a:rPr lang="en-US" sz="3700" dirty="0" err="1" smtClean="0">
                <a:latin typeface="Garamond" pitchFamily="18" charset="0"/>
              </a:rPr>
              <a:t>Munshi</a:t>
            </a:r>
            <a:r>
              <a:rPr lang="en-US" sz="3700" dirty="0" smtClean="0">
                <a:latin typeface="Garamond" pitchFamily="18" charset="0"/>
              </a:rPr>
              <a:t> </a:t>
            </a:r>
            <a:r>
              <a:rPr lang="en-US" sz="3700" dirty="0" err="1" smtClean="0">
                <a:latin typeface="Garamond" pitchFamily="18" charset="0"/>
              </a:rPr>
              <a:t>Premchand’s</a:t>
            </a:r>
            <a:r>
              <a:rPr lang="en-US" sz="3700" dirty="0" smtClean="0">
                <a:latin typeface="Garamond" pitchFamily="18" charset="0"/>
              </a:rPr>
              <a:t> </a:t>
            </a:r>
            <a:r>
              <a:rPr lang="en-US" sz="3700" i="1" dirty="0" err="1" smtClean="0">
                <a:latin typeface="Garamond" pitchFamily="18" charset="0"/>
              </a:rPr>
              <a:t>Sevasadan</a:t>
            </a:r>
            <a:r>
              <a:rPr lang="en-US" sz="3700" i="1" dirty="0" smtClean="0">
                <a:latin typeface="Garamond" pitchFamily="18" charset="0"/>
              </a:rPr>
              <a:t>.</a:t>
            </a:r>
            <a:endParaRPr lang="en-US" sz="3700" dirty="0" smtClean="0">
              <a:latin typeface="Garamond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7. </a:t>
            </a:r>
            <a:r>
              <a:rPr lang="en-US" sz="2800" u="sng" dirty="0" smtClean="0">
                <a:latin typeface="Garamond" pitchFamily="18" charset="0"/>
              </a:rPr>
              <a:t>Literary trends and movements</a:t>
            </a:r>
            <a:r>
              <a:rPr lang="en-US" sz="2800" dirty="0" smtClean="0">
                <a:latin typeface="Garamond" pitchFamily="18" charset="0"/>
              </a:rPr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Common areas for question-setting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Highly emphasized in classes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Feminism/Psychoanalysis/Postmodernism/</a:t>
            </a:r>
            <a:r>
              <a:rPr lang="en-US" sz="2800" dirty="0" err="1" smtClean="0">
                <a:latin typeface="Garamond" pitchFamily="18" charset="0"/>
              </a:rPr>
              <a:t>Postcolonialism</a:t>
            </a:r>
            <a:endParaRPr lang="en-US" sz="2800" dirty="0" smtClean="0">
              <a:latin typeface="Garamond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Writers’ commitment to theoretical paradigms</a:t>
            </a:r>
          </a:p>
          <a:p>
            <a:pPr algn="just">
              <a:buNone/>
            </a:pPr>
            <a:endParaRPr lang="en-US" sz="2800" dirty="0" smtClean="0">
              <a:latin typeface="Garamond" pitchFamily="18" charset="0"/>
            </a:endParaRPr>
          </a:p>
          <a:p>
            <a:pPr algn="just">
              <a:buNone/>
            </a:pPr>
            <a:r>
              <a:rPr lang="en-US" sz="2800" dirty="0" err="1" smtClean="0">
                <a:latin typeface="Garamond" pitchFamily="18" charset="0"/>
              </a:rPr>
              <a:t>Eg</a:t>
            </a:r>
            <a:r>
              <a:rPr lang="en-US" sz="2800" dirty="0" smtClean="0">
                <a:latin typeface="Garamond" pitchFamily="18" charset="0"/>
              </a:rPr>
              <a:t>. Though the nature and intensity of oppression change, oppression itself remains a constant in the lives of women across generations. Justify the statement with reference to </a:t>
            </a:r>
            <a:r>
              <a:rPr lang="en-US" sz="2800" dirty="0" err="1" smtClean="0">
                <a:latin typeface="Garamond" pitchFamily="18" charset="0"/>
              </a:rPr>
              <a:t>Githa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Hariharan’s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i="1" dirty="0" smtClean="0">
                <a:latin typeface="Garamond" pitchFamily="18" charset="0"/>
              </a:rPr>
              <a:t>The Thousand Faces of Night.</a:t>
            </a:r>
            <a:endParaRPr lang="en-US" sz="2800" dirty="0" smtClean="0">
              <a:latin typeface="Garamond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400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latin typeface="Garamond" pitchFamily="18" charset="0"/>
              </a:rPr>
              <a:t>8. </a:t>
            </a:r>
            <a:r>
              <a:rPr lang="en-US" u="sng" dirty="0" smtClean="0">
                <a:latin typeface="Garamond" pitchFamily="18" charset="0"/>
              </a:rPr>
              <a:t>Narrative technique, voice, point-of-view: </a:t>
            </a:r>
          </a:p>
          <a:p>
            <a:pPr>
              <a:buNone/>
            </a:pPr>
            <a:endParaRPr lang="en-US" u="sng" dirty="0" smtClean="0">
              <a:latin typeface="Garamond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Garamond" pitchFamily="18" charset="0"/>
              </a:rPr>
              <a:t>Major strategies in structuring novels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Garamond" pitchFamily="18" charset="0"/>
              </a:rPr>
              <a:t>Wayne C Booth, </a:t>
            </a:r>
            <a:r>
              <a:rPr lang="en-US" i="1" dirty="0" smtClean="0">
                <a:latin typeface="Garamond" pitchFamily="18" charset="0"/>
              </a:rPr>
              <a:t>The Rhetoric of Fiction:</a:t>
            </a:r>
            <a:r>
              <a:rPr lang="en-US" dirty="0" smtClean="0">
                <a:latin typeface="Garamond" pitchFamily="18" charset="0"/>
              </a:rPr>
              <a:t> “unreliable” narrator, “implied author”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Garamond" pitchFamily="18" charset="0"/>
              </a:rPr>
              <a:t>19</a:t>
            </a:r>
            <a:r>
              <a:rPr lang="en-US" baseline="30000" dirty="0" smtClean="0">
                <a:latin typeface="Garamond" pitchFamily="18" charset="0"/>
              </a:rPr>
              <a:t>th</a:t>
            </a:r>
            <a:r>
              <a:rPr lang="en-US" dirty="0" smtClean="0">
                <a:latin typeface="Garamond" pitchFamily="18" charset="0"/>
              </a:rPr>
              <a:t> century fiction (omniscient narrators, first-person narrators)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Garamond" pitchFamily="18" charset="0"/>
              </a:rPr>
              <a:t>20</a:t>
            </a:r>
            <a:r>
              <a:rPr lang="en-US" baseline="30000" dirty="0" smtClean="0">
                <a:latin typeface="Garamond" pitchFamily="18" charset="0"/>
              </a:rPr>
              <a:t>th</a:t>
            </a:r>
            <a:r>
              <a:rPr lang="en-US" dirty="0" smtClean="0">
                <a:latin typeface="Garamond" pitchFamily="18" charset="0"/>
              </a:rPr>
              <a:t> century fiction (unreliable narrators, multiple points-of-view, fragmentary voices)</a:t>
            </a:r>
          </a:p>
          <a:p>
            <a:pPr>
              <a:buNone/>
            </a:pPr>
            <a:endParaRPr lang="en-US" dirty="0" smtClean="0">
              <a:latin typeface="Garamond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Garamond" pitchFamily="18" charset="0"/>
              </a:rPr>
              <a:t>Eg</a:t>
            </a:r>
            <a:r>
              <a:rPr lang="en-US" dirty="0" smtClean="0">
                <a:latin typeface="Garamond" pitchFamily="18" charset="0"/>
              </a:rPr>
              <a:t>. To which of the following categories does Marlow in Joseph Conrad’s </a:t>
            </a:r>
            <a:r>
              <a:rPr lang="en-US" i="1" dirty="0" smtClean="0">
                <a:latin typeface="Garamond" pitchFamily="18" charset="0"/>
              </a:rPr>
              <a:t>Heart of Darkness </a:t>
            </a:r>
            <a:r>
              <a:rPr lang="en-US" dirty="0" smtClean="0">
                <a:latin typeface="Garamond" pitchFamily="18" charset="0"/>
              </a:rPr>
              <a:t>belong?</a:t>
            </a:r>
          </a:p>
          <a:p>
            <a:pPr marL="514350" indent="-514350">
              <a:buAutoNum type="alphaLcPeriod"/>
            </a:pPr>
            <a:r>
              <a:rPr lang="en-US" dirty="0" smtClean="0">
                <a:latin typeface="Garamond" pitchFamily="18" charset="0"/>
              </a:rPr>
              <a:t>Omniscient narrator</a:t>
            </a:r>
          </a:p>
          <a:p>
            <a:pPr marL="514350" indent="-514350">
              <a:buAutoNum type="alphaLcPeriod"/>
            </a:pPr>
            <a:r>
              <a:rPr lang="en-US" dirty="0" smtClean="0">
                <a:latin typeface="Garamond" pitchFamily="18" charset="0"/>
              </a:rPr>
              <a:t>Implied narrator</a:t>
            </a:r>
          </a:p>
          <a:p>
            <a:pPr marL="514350" indent="-514350">
              <a:buAutoNum type="alphaLcPeriod"/>
            </a:pPr>
            <a:r>
              <a:rPr lang="en-US" dirty="0" smtClean="0">
                <a:latin typeface="Garamond" pitchFamily="18" charset="0"/>
              </a:rPr>
              <a:t>Unreliable narrator</a:t>
            </a:r>
          </a:p>
          <a:p>
            <a:pPr marL="514350" indent="-514350">
              <a:buAutoNum type="alphaLcPeriod"/>
            </a:pPr>
            <a:r>
              <a:rPr lang="en-US" dirty="0" smtClean="0">
                <a:latin typeface="Garamond" pitchFamily="18" charset="0"/>
              </a:rPr>
              <a:t>Reliable narrator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latin typeface="Garamond" pitchFamily="18" charset="0"/>
              </a:rPr>
              <a:t>Introduction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600" dirty="0" smtClean="0">
                <a:latin typeface="Garamond" pitchFamily="18" charset="0"/>
              </a:rPr>
              <a:t>English as a second language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>
                <a:latin typeface="Garamond" pitchFamily="18" charset="0"/>
              </a:rPr>
              <a:t>Colonial legacy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>
                <a:latin typeface="Garamond" pitchFamily="18" charset="0"/>
              </a:rPr>
              <a:t>Misplaced goals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>
                <a:latin typeface="Garamond" pitchFamily="18" charset="0"/>
              </a:rPr>
              <a:t>Multiple challenges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>
                <a:latin typeface="Garamond" pitchFamily="18" charset="0"/>
              </a:rPr>
              <a:t>Onus placed on language skills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>
                <a:latin typeface="Garamond" pitchFamily="18" charset="0"/>
              </a:rPr>
              <a:t>Literary studies as secondary</a:t>
            </a:r>
            <a:endParaRPr lang="en-US" sz="36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Garamond" pitchFamily="18" charset="0"/>
              </a:rPr>
              <a:t>Identifying </a:t>
            </a:r>
            <a:r>
              <a:rPr lang="en-US" sz="4000" b="1" dirty="0">
                <a:latin typeface="Garamond" pitchFamily="18" charset="0"/>
              </a:rPr>
              <a:t>Goals</a:t>
            </a:r>
            <a:endParaRPr lang="en-US" sz="4000" dirty="0"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Garamond" pitchFamily="18" charset="0"/>
              </a:rPr>
              <a:t>Case-specificity</a:t>
            </a:r>
          </a:p>
          <a:p>
            <a:pPr marL="1028700" lvl="1" indent="-571500">
              <a:buAutoNum type="romanLcPeriod"/>
            </a:pPr>
            <a:r>
              <a:rPr lang="en-US" dirty="0" smtClean="0">
                <a:latin typeface="Garamond" pitchFamily="18" charset="0"/>
              </a:rPr>
              <a:t>Courses offered</a:t>
            </a:r>
          </a:p>
          <a:p>
            <a:pPr marL="1028700" lvl="1" indent="-571500">
              <a:buAutoNum type="romanLcPeriod"/>
            </a:pPr>
            <a:r>
              <a:rPr lang="en-US" dirty="0" smtClean="0">
                <a:latin typeface="Garamond" pitchFamily="18" charset="0"/>
              </a:rPr>
              <a:t>Target audience</a:t>
            </a:r>
          </a:p>
          <a:p>
            <a:pPr marL="1028700" lvl="1" indent="-571500">
              <a:buAutoNum type="romanLcPeriod"/>
            </a:pPr>
            <a:r>
              <a:rPr lang="en-US" dirty="0" smtClean="0">
                <a:latin typeface="Garamond" pitchFamily="18" charset="0"/>
              </a:rPr>
              <a:t>Level of the course</a:t>
            </a:r>
          </a:p>
          <a:p>
            <a:pPr marL="1028700" lvl="1" indent="-571500">
              <a:buAutoNum type="romanLcPeriod"/>
            </a:pPr>
            <a:r>
              <a:rPr lang="en-US" dirty="0" err="1" smtClean="0">
                <a:latin typeface="Garamond" pitchFamily="18" charset="0"/>
              </a:rPr>
              <a:t>Weightage</a:t>
            </a:r>
            <a:r>
              <a:rPr lang="en-US" dirty="0" smtClean="0">
                <a:latin typeface="Garamond" pitchFamily="18" charset="0"/>
              </a:rPr>
              <a:t> for literature component</a:t>
            </a:r>
          </a:p>
          <a:p>
            <a:pPr marL="628650" indent="-571500">
              <a:buFont typeface="Wingdings" pitchFamily="2" charset="2"/>
              <a:buChar char="Ø"/>
            </a:pPr>
            <a:r>
              <a:rPr lang="en-US" dirty="0" smtClean="0">
                <a:latin typeface="Garamond" pitchFamily="18" charset="0"/>
              </a:rPr>
              <a:t>CBCS Pattern</a:t>
            </a:r>
          </a:p>
          <a:p>
            <a:pPr marL="628650" indent="-571500">
              <a:buFont typeface="Wingdings" pitchFamily="2" charset="2"/>
              <a:buChar char="Ø"/>
            </a:pPr>
            <a:r>
              <a:rPr lang="en-US" dirty="0" smtClean="0">
                <a:latin typeface="Garamond" pitchFamily="18" charset="0"/>
              </a:rPr>
              <a:t>Varying curricular contexts (urban/sub-urban/rural)</a:t>
            </a:r>
          </a:p>
          <a:p>
            <a:pPr marL="628650" indent="-571500">
              <a:buFont typeface="Wingdings" pitchFamily="2" charset="2"/>
              <a:buChar char="Ø"/>
            </a:pPr>
            <a:endParaRPr lang="en-US" dirty="0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Garamond" pitchFamily="18" charset="0"/>
              </a:rPr>
              <a:t>Reading</a:t>
            </a:r>
            <a:r>
              <a:rPr lang="en-US" sz="4000" b="1" dirty="0" smtClean="0">
                <a:latin typeface="Garamond" pitchFamily="18" charset="0"/>
              </a:rPr>
              <a:t> </a:t>
            </a:r>
            <a:r>
              <a:rPr lang="en-US" sz="4000" b="1" dirty="0">
                <a:latin typeface="Garamond" pitchFamily="18" charset="0"/>
              </a:rPr>
              <a:t>Novels</a:t>
            </a:r>
            <a:endParaRPr lang="en-US" sz="4000" dirty="0"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Garamond" pitchFamily="18" charset="0"/>
              </a:rPr>
              <a:t>Daunting task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Garamond" pitchFamily="18" charset="0"/>
              </a:rPr>
              <a:t>Huge content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Garamond" pitchFamily="18" charset="0"/>
              </a:rPr>
              <a:t>Students’ reduced familiarity with the text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Garamond" pitchFamily="18" charset="0"/>
              </a:rPr>
              <a:t>Difficulty in identifying potential areas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Garamond" pitchFamily="18" charset="0"/>
              </a:rPr>
              <a:t>Misdirected focus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Garamond" pitchFamily="18" charset="0"/>
              </a:rPr>
              <a:t>Identifying the necessary skills to be tested</a:t>
            </a:r>
          </a:p>
          <a:p>
            <a:pPr>
              <a:buNone/>
            </a:pPr>
            <a:endParaRPr lang="en-US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0198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sz="4100" dirty="0" smtClean="0">
                <a:latin typeface="Garamond" pitchFamily="18" charset="0"/>
              </a:rPr>
              <a:t>E.M. Forster, </a:t>
            </a:r>
            <a:r>
              <a:rPr lang="en-US" sz="4100" i="1" dirty="0" smtClean="0">
                <a:latin typeface="Garamond" pitchFamily="18" charset="0"/>
              </a:rPr>
              <a:t>Aspects of the Novel</a:t>
            </a:r>
          </a:p>
          <a:p>
            <a:pPr>
              <a:buNone/>
            </a:pPr>
            <a:r>
              <a:rPr lang="en-US" sz="4100" b="1" dirty="0" smtClean="0">
                <a:latin typeface="Garamond" pitchFamily="18" charset="0"/>
              </a:rPr>
              <a:t>    </a:t>
            </a:r>
            <a:r>
              <a:rPr lang="en-US" sz="3100" dirty="0" smtClean="0">
                <a:latin typeface="Garamond" pitchFamily="18" charset="0"/>
              </a:rPr>
              <a:t>story</a:t>
            </a:r>
            <a:r>
              <a:rPr lang="en-US" sz="3100" dirty="0">
                <a:latin typeface="Garamond" pitchFamily="18" charset="0"/>
              </a:rPr>
              <a:t>, people, plot, fantasy, </a:t>
            </a:r>
            <a:r>
              <a:rPr lang="en-US" sz="3100" dirty="0" smtClean="0">
                <a:latin typeface="Garamond" pitchFamily="18" charset="0"/>
              </a:rPr>
              <a:t>prophecy, pattern </a:t>
            </a:r>
            <a:r>
              <a:rPr lang="en-US" sz="3100" dirty="0">
                <a:latin typeface="Garamond" pitchFamily="18" charset="0"/>
              </a:rPr>
              <a:t>and </a:t>
            </a:r>
            <a:r>
              <a:rPr lang="en-US" sz="3100" dirty="0" smtClean="0">
                <a:latin typeface="Garamond" pitchFamily="18" charset="0"/>
              </a:rPr>
              <a:t>rhythm</a:t>
            </a:r>
          </a:p>
          <a:p>
            <a:pPr>
              <a:buFont typeface="Wingdings" pitchFamily="2" charset="2"/>
              <a:buChar char="Ø"/>
            </a:pPr>
            <a:r>
              <a:rPr lang="en-US" sz="4100" dirty="0" smtClean="0">
                <a:latin typeface="Garamond" pitchFamily="18" charset="0"/>
              </a:rPr>
              <a:t>Milan </a:t>
            </a:r>
            <a:r>
              <a:rPr lang="en-US" sz="4100" dirty="0" err="1" smtClean="0">
                <a:latin typeface="Garamond" pitchFamily="18" charset="0"/>
              </a:rPr>
              <a:t>Kundera</a:t>
            </a:r>
            <a:r>
              <a:rPr lang="en-US" sz="4100" dirty="0" smtClean="0">
                <a:latin typeface="Garamond" pitchFamily="18" charset="0"/>
              </a:rPr>
              <a:t>, </a:t>
            </a:r>
            <a:r>
              <a:rPr lang="en-US" sz="4100" i="1" dirty="0" smtClean="0">
                <a:latin typeface="Garamond" pitchFamily="18" charset="0"/>
              </a:rPr>
              <a:t>Art of the Novel</a:t>
            </a:r>
          </a:p>
          <a:p>
            <a:pPr algn="just">
              <a:buNone/>
            </a:pPr>
            <a:r>
              <a:rPr lang="en-US" dirty="0" smtClean="0">
                <a:latin typeface="Garamond" pitchFamily="18" charset="0"/>
              </a:rPr>
              <a:t>     “</a:t>
            </a:r>
            <a:r>
              <a:rPr lang="en-US" sz="3100" dirty="0" smtClean="0">
                <a:latin typeface="Garamond" pitchFamily="18" charset="0"/>
              </a:rPr>
              <a:t>In </a:t>
            </a:r>
            <a:r>
              <a:rPr lang="en-US" sz="3100" dirty="0">
                <a:latin typeface="Garamond" pitchFamily="18" charset="0"/>
              </a:rPr>
              <a:t>its own way, through its own logic, the novel discovered the various dimensions of existence one by one: with Cervantes and his contemporaries, it inquires into the </a:t>
            </a:r>
            <a:r>
              <a:rPr lang="en-US" sz="3100" b="1" dirty="0">
                <a:latin typeface="Garamond" pitchFamily="18" charset="0"/>
              </a:rPr>
              <a:t>nature of adventure</a:t>
            </a:r>
            <a:r>
              <a:rPr lang="en-US" sz="3100" dirty="0">
                <a:latin typeface="Garamond" pitchFamily="18" charset="0"/>
              </a:rPr>
              <a:t>; with Richardson, it begins to examine "what happens inside," to unmask the </a:t>
            </a:r>
            <a:r>
              <a:rPr lang="en-US" sz="3100" b="1" dirty="0">
                <a:latin typeface="Garamond" pitchFamily="18" charset="0"/>
              </a:rPr>
              <a:t>secret life of the feelings</a:t>
            </a:r>
            <a:r>
              <a:rPr lang="en-US" sz="3100" dirty="0">
                <a:latin typeface="Garamond" pitchFamily="18" charset="0"/>
              </a:rPr>
              <a:t>; with Balzac, it discovers man's rootedness in </a:t>
            </a:r>
            <a:r>
              <a:rPr lang="en-US" sz="3100" b="1" dirty="0">
                <a:latin typeface="Garamond" pitchFamily="18" charset="0"/>
              </a:rPr>
              <a:t>history</a:t>
            </a:r>
            <a:r>
              <a:rPr lang="en-US" sz="3100" dirty="0">
                <a:latin typeface="Garamond" pitchFamily="18" charset="0"/>
              </a:rPr>
              <a:t>; with Flaubert, it explores the terra previously incognita of the </a:t>
            </a:r>
            <a:r>
              <a:rPr lang="en-US" sz="3100" b="1" dirty="0">
                <a:latin typeface="Garamond" pitchFamily="18" charset="0"/>
              </a:rPr>
              <a:t>everyday</a:t>
            </a:r>
            <a:r>
              <a:rPr lang="en-US" sz="3100" dirty="0">
                <a:latin typeface="Garamond" pitchFamily="18" charset="0"/>
              </a:rPr>
              <a:t>; with Tolstoy, it focuses on the intrusion of the irrational in </a:t>
            </a:r>
            <a:r>
              <a:rPr lang="en-US" sz="3100" b="1" dirty="0">
                <a:latin typeface="Garamond" pitchFamily="18" charset="0"/>
              </a:rPr>
              <a:t>human behavior and decisions</a:t>
            </a:r>
            <a:r>
              <a:rPr lang="en-US" sz="3100" dirty="0">
                <a:latin typeface="Garamond" pitchFamily="18" charset="0"/>
              </a:rPr>
              <a:t>. It probes </a:t>
            </a:r>
            <a:r>
              <a:rPr lang="en-US" sz="3100" b="1" dirty="0">
                <a:latin typeface="Garamond" pitchFamily="18" charset="0"/>
              </a:rPr>
              <a:t>time: the elusive past</a:t>
            </a:r>
            <a:r>
              <a:rPr lang="en-US" sz="3100" dirty="0">
                <a:latin typeface="Garamond" pitchFamily="18" charset="0"/>
              </a:rPr>
              <a:t> with Proust, the </a:t>
            </a:r>
            <a:r>
              <a:rPr lang="en-US" sz="3100" b="1" dirty="0">
                <a:latin typeface="Garamond" pitchFamily="18" charset="0"/>
              </a:rPr>
              <a:t>elusive present</a:t>
            </a:r>
            <a:r>
              <a:rPr lang="en-US" sz="3100" dirty="0">
                <a:latin typeface="Garamond" pitchFamily="18" charset="0"/>
              </a:rPr>
              <a:t> with Joyce. With Thomas Mann, it examines the </a:t>
            </a:r>
            <a:r>
              <a:rPr lang="en-US" sz="3100" b="1" dirty="0">
                <a:latin typeface="Garamond" pitchFamily="18" charset="0"/>
              </a:rPr>
              <a:t>role of the myths</a:t>
            </a:r>
            <a:r>
              <a:rPr lang="en-US" sz="3100" dirty="0">
                <a:latin typeface="Garamond" pitchFamily="18" charset="0"/>
              </a:rPr>
              <a:t> from the remote past that control our present actions. Et cetera, et </a:t>
            </a:r>
            <a:r>
              <a:rPr lang="en-US" sz="3100" dirty="0" smtClean="0">
                <a:latin typeface="Garamond" pitchFamily="18" charset="0"/>
              </a:rPr>
              <a:t>cetera</a:t>
            </a:r>
            <a:r>
              <a:rPr lang="en-US" dirty="0" smtClean="0">
                <a:latin typeface="Garamond" pitchFamily="18" charset="0"/>
              </a:rPr>
              <a:t>”.</a:t>
            </a:r>
            <a:endParaRPr lang="en-US" dirty="0">
              <a:latin typeface="Garamond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latin typeface="Garamond" pitchFamily="18" charset="0"/>
              </a:rPr>
              <a:t>Dynamics of a Novel</a:t>
            </a:r>
            <a:r>
              <a:rPr lang="en-US" dirty="0" smtClean="0">
                <a:latin typeface="Garamond" pitchFamily="18" charset="0"/>
              </a:rPr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u="sng" dirty="0" smtClean="0">
                <a:latin typeface="Garamond" pitchFamily="18" charset="0"/>
              </a:rPr>
              <a:t>Generic conventions: </a:t>
            </a:r>
          </a:p>
          <a:p>
            <a:pPr marL="914400" lvl="1" indent="-514350" algn="just">
              <a:buFont typeface="Wingdings" pitchFamily="2" charset="2"/>
              <a:buChar char="Ø"/>
            </a:pPr>
            <a:r>
              <a:rPr lang="en-US" dirty="0" err="1" smtClean="0">
                <a:latin typeface="Garamond" pitchFamily="18" charset="0"/>
              </a:rPr>
              <a:t>Hybridity</a:t>
            </a:r>
            <a:r>
              <a:rPr lang="en-US" dirty="0" smtClean="0">
                <a:latin typeface="Garamond" pitchFamily="18" charset="0"/>
              </a:rPr>
              <a:t> in generic features: satire, autobiography, periodical prose, travel narratives</a:t>
            </a:r>
          </a:p>
          <a:p>
            <a:pPr marL="914400" lvl="1" indent="-514350" algn="just">
              <a:buFont typeface="Wingdings" pitchFamily="2" charset="2"/>
              <a:buChar char="Ø"/>
            </a:pPr>
            <a:r>
              <a:rPr lang="en-US" dirty="0" smtClean="0">
                <a:latin typeface="Garamond" pitchFamily="18" charset="0"/>
              </a:rPr>
              <a:t>No watertight compartmentalization of genres</a:t>
            </a:r>
          </a:p>
          <a:p>
            <a:pPr marL="914400" lvl="1" indent="-514350" algn="just">
              <a:buNone/>
            </a:pPr>
            <a:r>
              <a:rPr lang="en-US" dirty="0" err="1" smtClean="0">
                <a:latin typeface="Garamond" pitchFamily="18" charset="0"/>
              </a:rPr>
              <a:t>Eg</a:t>
            </a:r>
            <a:r>
              <a:rPr lang="en-US" dirty="0" smtClean="0">
                <a:latin typeface="Garamond" pitchFamily="18" charset="0"/>
              </a:rPr>
              <a:t>. Jonathan Swift, </a:t>
            </a:r>
            <a:r>
              <a:rPr lang="en-US" i="1" dirty="0" smtClean="0">
                <a:latin typeface="Garamond" pitchFamily="18" charset="0"/>
              </a:rPr>
              <a:t>Gulliver’s Travels </a:t>
            </a:r>
            <a:r>
              <a:rPr lang="en-US" dirty="0" smtClean="0">
                <a:latin typeface="Garamond" pitchFamily="18" charset="0"/>
              </a:rPr>
              <a:t>(satire/travel narrative/novel?)</a:t>
            </a:r>
          </a:p>
          <a:p>
            <a:pPr marL="914400" lvl="1" indent="-514350" algn="just">
              <a:buNone/>
            </a:pPr>
            <a:r>
              <a:rPr lang="en-US" dirty="0" smtClean="0">
                <a:latin typeface="Garamond" pitchFamily="18" charset="0"/>
              </a:rPr>
              <a:t>Charlotte Bronte, </a:t>
            </a:r>
            <a:r>
              <a:rPr lang="en-US" i="1" dirty="0" smtClean="0">
                <a:latin typeface="Garamond" pitchFamily="18" charset="0"/>
              </a:rPr>
              <a:t>Jane Eyre </a:t>
            </a:r>
            <a:r>
              <a:rPr lang="en-US" dirty="0" smtClean="0">
                <a:latin typeface="Garamond" pitchFamily="18" charset="0"/>
              </a:rPr>
              <a:t>(subtitled as “An Autobiography”)</a:t>
            </a:r>
          </a:p>
          <a:p>
            <a:pPr marL="914400" lvl="1" indent="-514350" algn="just">
              <a:buNone/>
            </a:pPr>
            <a:r>
              <a:rPr lang="en-US" dirty="0" err="1">
                <a:solidFill>
                  <a:srgbClr val="FF0000"/>
                </a:solidFill>
                <a:latin typeface="Garamond" pitchFamily="18" charset="0"/>
              </a:rPr>
              <a:t>Eg</a:t>
            </a:r>
            <a:r>
              <a:rPr lang="en-US" dirty="0">
                <a:solidFill>
                  <a:srgbClr val="FF0000"/>
                </a:solidFill>
                <a:latin typeface="Garamond" pitchFamily="18" charset="0"/>
              </a:rPr>
              <a:t>. Identify the conventions </a:t>
            </a:r>
            <a:r>
              <a:rPr lang="en-US" dirty="0" smtClean="0">
                <a:solidFill>
                  <a:srgbClr val="FF0000"/>
                </a:solidFill>
                <a:latin typeface="Garamond" pitchFamily="18" charset="0"/>
              </a:rPr>
              <a:t>of </a:t>
            </a:r>
            <a:r>
              <a:rPr lang="en-US" dirty="0">
                <a:solidFill>
                  <a:srgbClr val="FF0000"/>
                </a:solidFill>
                <a:latin typeface="Garamond" pitchFamily="18" charset="0"/>
              </a:rPr>
              <a:t>autobiography in Charlotte Bronte’s </a:t>
            </a:r>
            <a:r>
              <a:rPr lang="en-US" i="1" dirty="0">
                <a:solidFill>
                  <a:srgbClr val="FF0000"/>
                </a:solidFill>
                <a:latin typeface="Garamond" pitchFamily="18" charset="0"/>
              </a:rPr>
              <a:t>Jane Eyre.</a:t>
            </a:r>
            <a:endParaRPr lang="en-US" dirty="0">
              <a:solidFill>
                <a:srgbClr val="FF0000"/>
              </a:solidFill>
              <a:latin typeface="Garamond" pitchFamily="18" charset="0"/>
            </a:endParaRPr>
          </a:p>
          <a:p>
            <a:pPr marL="914400" lvl="1" indent="-514350" algn="just">
              <a:buNone/>
            </a:pPr>
            <a:endParaRPr lang="en-US" dirty="0" smtClean="0">
              <a:latin typeface="Garamond" pitchFamily="18" charset="0"/>
            </a:endParaRPr>
          </a:p>
          <a:p>
            <a:pPr marL="914400" lvl="1" indent="-514350" algn="just">
              <a:buNone/>
            </a:pPr>
            <a:endParaRPr lang="en-US" dirty="0" smtClean="0"/>
          </a:p>
          <a:p>
            <a:pPr marL="914400" lvl="1" indent="-514350" algn="just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1026" name="Picture 2" descr="C:\Users\P MURALIDHAR\Desktop\Vardhaman College Workshop\Screenshot_2023-09-21-00-44-21-76_40deb401b9ffe8e1df2f1cc5ba480b12~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609600"/>
            <a:ext cx="3657600" cy="5668963"/>
          </a:xfrm>
          <a:prstGeom prst="rect">
            <a:avLst/>
          </a:prstGeom>
          <a:noFill/>
        </p:spPr>
      </p:pic>
      <p:pic>
        <p:nvPicPr>
          <p:cNvPr id="1027" name="Picture 3" descr="C:\Users\P MURALIDHAR\Desktop\Vardhaman College Workshop\Screenshot_2023-09-21-00-44-43-76_40deb401b9ffe8e1df2f1cc5ba480b12~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304800"/>
            <a:ext cx="3429000" cy="586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sz="4000" dirty="0"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248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300" dirty="0" smtClean="0">
                <a:latin typeface="Garamond" pitchFamily="18" charset="0"/>
              </a:rPr>
              <a:t>2. </a:t>
            </a:r>
            <a:r>
              <a:rPr lang="en-US" sz="3600" u="sng" dirty="0" smtClean="0">
                <a:latin typeface="Garamond" pitchFamily="18" charset="0"/>
              </a:rPr>
              <a:t>Titles of Novels:</a:t>
            </a:r>
            <a:endParaRPr lang="en-US" sz="3300" u="sng" dirty="0" smtClean="0">
              <a:latin typeface="Garamond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3300" dirty="0">
              <a:latin typeface="Garamond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300" dirty="0" smtClean="0">
                <a:latin typeface="Garamond" pitchFamily="18" charset="0"/>
              </a:rPr>
              <a:t>Intriguing and suggestive</a:t>
            </a:r>
          </a:p>
          <a:p>
            <a:pPr>
              <a:buFont typeface="Wingdings" pitchFamily="2" charset="2"/>
              <a:buChar char="Ø"/>
            </a:pPr>
            <a:r>
              <a:rPr lang="en-US" sz="3300" dirty="0" smtClean="0">
                <a:latin typeface="Garamond" pitchFamily="18" charset="0"/>
              </a:rPr>
              <a:t>Ironical, misleading</a:t>
            </a:r>
          </a:p>
          <a:p>
            <a:pPr>
              <a:buFont typeface="Wingdings" pitchFamily="2" charset="2"/>
              <a:buChar char="Ø"/>
            </a:pPr>
            <a:r>
              <a:rPr lang="en-US" sz="3300" dirty="0" smtClean="0">
                <a:latin typeface="Garamond" pitchFamily="18" charset="0"/>
              </a:rPr>
              <a:t>Carry thematic connotations</a:t>
            </a:r>
          </a:p>
          <a:p>
            <a:pPr>
              <a:buNone/>
            </a:pPr>
            <a:endParaRPr lang="en-US" sz="3300" dirty="0">
              <a:latin typeface="Garamond" pitchFamily="18" charset="0"/>
            </a:endParaRPr>
          </a:p>
          <a:p>
            <a:pPr>
              <a:buNone/>
            </a:pPr>
            <a:r>
              <a:rPr lang="en-US" sz="3300" dirty="0" err="1" smtClean="0">
                <a:latin typeface="Garamond" pitchFamily="18" charset="0"/>
              </a:rPr>
              <a:t>Eg</a:t>
            </a:r>
            <a:r>
              <a:rPr lang="en-US" sz="3300" dirty="0" smtClean="0">
                <a:latin typeface="Garamond" pitchFamily="18" charset="0"/>
              </a:rPr>
              <a:t>. </a:t>
            </a:r>
            <a:r>
              <a:rPr lang="en-US" sz="3300" dirty="0" err="1" smtClean="0">
                <a:latin typeface="Garamond" pitchFamily="18" charset="0"/>
              </a:rPr>
              <a:t>Gustave</a:t>
            </a:r>
            <a:r>
              <a:rPr lang="en-US" sz="3300" dirty="0" smtClean="0">
                <a:latin typeface="Garamond" pitchFamily="18" charset="0"/>
              </a:rPr>
              <a:t> Flaubert, </a:t>
            </a:r>
            <a:r>
              <a:rPr lang="en-US" sz="3300" i="1" dirty="0" smtClean="0">
                <a:latin typeface="Garamond" pitchFamily="18" charset="0"/>
              </a:rPr>
              <a:t>Madame Bovary: </a:t>
            </a:r>
            <a:r>
              <a:rPr lang="en-US" sz="3300" i="1" dirty="0">
                <a:latin typeface="Garamond" pitchFamily="18" charset="0"/>
              </a:rPr>
              <a:t>P</a:t>
            </a:r>
            <a:r>
              <a:rPr lang="en-US" sz="3300" i="1" dirty="0" smtClean="0">
                <a:latin typeface="Garamond" pitchFamily="18" charset="0"/>
              </a:rPr>
              <a:t>rovincial Life</a:t>
            </a:r>
          </a:p>
          <a:p>
            <a:pPr>
              <a:buNone/>
            </a:pPr>
            <a:r>
              <a:rPr lang="en-US" sz="3300" dirty="0" smtClean="0">
                <a:latin typeface="Garamond" pitchFamily="18" charset="0"/>
              </a:rPr>
              <a:t>Jane Austen, </a:t>
            </a:r>
            <a:r>
              <a:rPr lang="en-US" sz="3300" i="1" dirty="0" smtClean="0">
                <a:latin typeface="Garamond" pitchFamily="18" charset="0"/>
              </a:rPr>
              <a:t>Pride and Prejudice</a:t>
            </a:r>
          </a:p>
          <a:p>
            <a:pPr>
              <a:buNone/>
            </a:pPr>
            <a:endParaRPr lang="en-US" sz="3300" i="1" dirty="0" smtClean="0">
              <a:latin typeface="Garamond" pitchFamily="18" charset="0"/>
            </a:endParaRPr>
          </a:p>
          <a:p>
            <a:pPr>
              <a:buNone/>
            </a:pPr>
            <a:r>
              <a:rPr lang="en-US" sz="3300" dirty="0" err="1" smtClean="0">
                <a:solidFill>
                  <a:srgbClr val="FF0000"/>
                </a:solidFill>
                <a:latin typeface="Garamond" pitchFamily="18" charset="0"/>
              </a:rPr>
              <a:t>Eg</a:t>
            </a:r>
            <a:r>
              <a:rPr lang="en-US" sz="3300" dirty="0" smtClean="0">
                <a:solidFill>
                  <a:srgbClr val="FF0000"/>
                </a:solidFill>
                <a:latin typeface="Garamond" pitchFamily="18" charset="0"/>
              </a:rPr>
              <a:t>. Justify </a:t>
            </a:r>
            <a:r>
              <a:rPr lang="en-US" sz="3300" dirty="0">
                <a:solidFill>
                  <a:srgbClr val="FF0000"/>
                </a:solidFill>
                <a:latin typeface="Garamond" pitchFamily="18" charset="0"/>
              </a:rPr>
              <a:t>the title of Joseph Conrad’s novel </a:t>
            </a:r>
            <a:r>
              <a:rPr lang="en-US" sz="3300" i="1" dirty="0">
                <a:solidFill>
                  <a:srgbClr val="FF0000"/>
                </a:solidFill>
                <a:latin typeface="Garamond" pitchFamily="18" charset="0"/>
              </a:rPr>
              <a:t>‘Heart of Darkness’.</a:t>
            </a:r>
            <a:endParaRPr lang="en-US" sz="3300" dirty="0">
              <a:solidFill>
                <a:srgbClr val="FF0000"/>
              </a:solidFill>
              <a:latin typeface="Garamond" pitchFamily="18" charset="0"/>
            </a:endParaRPr>
          </a:p>
          <a:p>
            <a:pPr>
              <a:buNone/>
            </a:pPr>
            <a:r>
              <a:rPr lang="en-US" sz="3300" dirty="0">
                <a:solidFill>
                  <a:srgbClr val="FF0000"/>
                </a:solidFill>
                <a:latin typeface="Garamond" pitchFamily="18" charset="0"/>
              </a:rPr>
              <a:t>Or</a:t>
            </a:r>
          </a:p>
          <a:p>
            <a:pPr>
              <a:buNone/>
            </a:pPr>
            <a:r>
              <a:rPr lang="en-US" sz="3300" dirty="0">
                <a:solidFill>
                  <a:srgbClr val="FF0000"/>
                </a:solidFill>
                <a:latin typeface="Garamond" pitchFamily="18" charset="0"/>
              </a:rPr>
              <a:t>In what ways, does the title of Joseph Conrad’s </a:t>
            </a:r>
            <a:r>
              <a:rPr lang="en-US" sz="3300" i="1" dirty="0">
                <a:solidFill>
                  <a:srgbClr val="FF0000"/>
                </a:solidFill>
                <a:latin typeface="Garamond" pitchFamily="18" charset="0"/>
              </a:rPr>
              <a:t>Heart of Darkness</a:t>
            </a:r>
            <a:r>
              <a:rPr lang="en-US" sz="3300" dirty="0">
                <a:solidFill>
                  <a:srgbClr val="FF0000"/>
                </a:solidFill>
                <a:latin typeface="Garamond" pitchFamily="18" charset="0"/>
              </a:rPr>
              <a:t> reflect the racial prejudice of the time</a:t>
            </a:r>
            <a:r>
              <a:rPr lang="en-US" dirty="0">
                <a:solidFill>
                  <a:srgbClr val="FF0000"/>
                </a:solidFill>
                <a:latin typeface="Garamond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248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dirty="0" smtClean="0">
                <a:latin typeface="Garamond" pitchFamily="18" charset="0"/>
              </a:rPr>
              <a:t>3. </a:t>
            </a:r>
            <a:r>
              <a:rPr lang="en-US" sz="2800" u="sng" dirty="0">
                <a:latin typeface="Garamond" pitchFamily="18" charset="0"/>
              </a:rPr>
              <a:t>Contextual </a:t>
            </a:r>
            <a:r>
              <a:rPr lang="en-US" sz="2800" u="sng" dirty="0" smtClean="0">
                <a:latin typeface="Garamond" pitchFamily="18" charset="0"/>
              </a:rPr>
              <a:t>resonances:</a:t>
            </a:r>
          </a:p>
          <a:p>
            <a:pPr>
              <a:buNone/>
            </a:pPr>
            <a:endParaRPr lang="en-US" sz="2800" u="sng" dirty="0" smtClean="0">
              <a:latin typeface="Garamond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Creatively engage with socio-cultural/political contexts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Garamond" pitchFamily="18" charset="0"/>
              </a:rPr>
              <a:t>Indirect/implicit engagement</a:t>
            </a:r>
          </a:p>
          <a:p>
            <a:pPr>
              <a:buNone/>
            </a:pPr>
            <a:endParaRPr lang="en-US" sz="2800" dirty="0" smtClean="0">
              <a:latin typeface="Garamond" pitchFamily="18" charset="0"/>
            </a:endParaRPr>
          </a:p>
          <a:p>
            <a:pPr>
              <a:buNone/>
            </a:pPr>
            <a:r>
              <a:rPr lang="en-US" sz="2800" dirty="0" err="1" smtClean="0">
                <a:latin typeface="Garamond" pitchFamily="18" charset="0"/>
              </a:rPr>
              <a:t>Eg</a:t>
            </a:r>
            <a:r>
              <a:rPr lang="en-US" sz="2800" dirty="0" smtClean="0">
                <a:latin typeface="Garamond" pitchFamily="18" charset="0"/>
              </a:rPr>
              <a:t>. Charlotte Bronte, </a:t>
            </a:r>
            <a:r>
              <a:rPr lang="en-US" sz="2800" i="1" dirty="0" smtClean="0">
                <a:latin typeface="Garamond" pitchFamily="18" charset="0"/>
              </a:rPr>
              <a:t>Jane Eyre </a:t>
            </a:r>
            <a:r>
              <a:rPr lang="en-US" sz="2800" dirty="0" smtClean="0">
                <a:latin typeface="Garamond" pitchFamily="18" charset="0"/>
              </a:rPr>
              <a:t>(material conditions in which governesses lived)</a:t>
            </a:r>
          </a:p>
          <a:p>
            <a:pPr>
              <a:buNone/>
            </a:pPr>
            <a:r>
              <a:rPr lang="en-US" sz="2800" dirty="0" smtClean="0">
                <a:latin typeface="Garamond" pitchFamily="18" charset="0"/>
              </a:rPr>
              <a:t>Charles Dickens’s, </a:t>
            </a:r>
            <a:r>
              <a:rPr lang="en-US" sz="2800" i="1" dirty="0" smtClean="0">
                <a:latin typeface="Garamond" pitchFamily="18" charset="0"/>
              </a:rPr>
              <a:t>Great Expectations</a:t>
            </a:r>
            <a:r>
              <a:rPr lang="en-US" sz="2800" dirty="0" smtClean="0">
                <a:latin typeface="Garamond" pitchFamily="18" charset="0"/>
              </a:rPr>
              <a:t>(badly managed educational system of Victorian England)</a:t>
            </a:r>
          </a:p>
          <a:p>
            <a:pPr>
              <a:buNone/>
            </a:pPr>
            <a:endParaRPr lang="en-US" sz="2800" dirty="0" smtClean="0">
              <a:latin typeface="Garamond" pitchFamily="18" charset="0"/>
            </a:endParaRPr>
          </a:p>
          <a:p>
            <a:pPr>
              <a:buNone/>
            </a:pPr>
            <a:r>
              <a:rPr lang="en-US" sz="2800" dirty="0" err="1">
                <a:solidFill>
                  <a:srgbClr val="FF0000"/>
                </a:solidFill>
                <a:latin typeface="Garamond" pitchFamily="18" charset="0"/>
              </a:rPr>
              <a:t>Eg</a:t>
            </a:r>
            <a:r>
              <a:rPr lang="en-US" sz="2800" dirty="0">
                <a:solidFill>
                  <a:srgbClr val="FF0000"/>
                </a:solidFill>
                <a:latin typeface="Garamond" pitchFamily="18" charset="0"/>
              </a:rPr>
              <a:t>. How does Dickens’s </a:t>
            </a:r>
            <a:r>
              <a:rPr lang="en-US" sz="2800" i="1" dirty="0">
                <a:solidFill>
                  <a:srgbClr val="FF0000"/>
                </a:solidFill>
                <a:latin typeface="Garamond" pitchFamily="18" charset="0"/>
              </a:rPr>
              <a:t>Great Expectations </a:t>
            </a:r>
            <a:r>
              <a:rPr lang="en-US" sz="2800" dirty="0">
                <a:solidFill>
                  <a:srgbClr val="FF0000"/>
                </a:solidFill>
                <a:latin typeface="Garamond" pitchFamily="18" charset="0"/>
              </a:rPr>
              <a:t>reflect the badly managed educational system </a:t>
            </a:r>
            <a:r>
              <a:rPr lang="en-US" sz="2800" dirty="0" smtClean="0">
                <a:solidFill>
                  <a:srgbClr val="FF0000"/>
                </a:solidFill>
                <a:latin typeface="Garamond" pitchFamily="18" charset="0"/>
              </a:rPr>
              <a:t>of Victorian England?</a:t>
            </a:r>
            <a:endParaRPr lang="en-US" sz="2800" dirty="0">
              <a:solidFill>
                <a:srgbClr val="FF0000"/>
              </a:solidFill>
              <a:latin typeface="Garamond" pitchFamily="18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i="1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1037</Words>
  <Application>Microsoft Office PowerPoint</Application>
  <PresentationFormat>On-screen Show (4:3)</PresentationFormat>
  <Paragraphs>126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Reading Novels: Critical Reflection and Interpretive Abilities </vt:lpstr>
      <vt:lpstr> Introduction </vt:lpstr>
      <vt:lpstr>Identifying Goals</vt:lpstr>
      <vt:lpstr>Reading Novels</vt:lpstr>
      <vt:lpstr>Slide 5</vt:lpstr>
      <vt:lpstr> Dynamics of a Novel  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Patterns for Novels: Critical Reflection and Interpretive Abilities </dc:title>
  <dc:creator>P MURALIDHAR</dc:creator>
  <cp:lastModifiedBy>P MURALIDHAR</cp:lastModifiedBy>
  <cp:revision>101</cp:revision>
  <dcterms:created xsi:type="dcterms:W3CDTF">2006-08-16T00:00:00Z</dcterms:created>
  <dcterms:modified xsi:type="dcterms:W3CDTF">2023-10-03T08:12:50Z</dcterms:modified>
</cp:coreProperties>
</file>